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0" r:id="rId2"/>
    <p:sldId id="261" r:id="rId3"/>
    <p:sldId id="262" r:id="rId4"/>
    <p:sldId id="280" r:id="rId5"/>
    <p:sldId id="282" r:id="rId6"/>
    <p:sldId id="283" r:id="rId7"/>
    <p:sldId id="281" r:id="rId8"/>
    <p:sldId id="269" r:id="rId9"/>
    <p:sldId id="273" r:id="rId10"/>
    <p:sldId id="291" r:id="rId11"/>
    <p:sldId id="294" r:id="rId12"/>
    <p:sldId id="271" r:id="rId13"/>
    <p:sldId id="272" r:id="rId14"/>
    <p:sldId id="285" r:id="rId15"/>
    <p:sldId id="292" r:id="rId16"/>
    <p:sldId id="293" r:id="rId17"/>
    <p:sldId id="287" r:id="rId18"/>
    <p:sldId id="290" r:id="rId19"/>
    <p:sldId id="288" r:id="rId20"/>
    <p:sldId id="289" r:id="rId21"/>
    <p:sldId id="274" r:id="rId22"/>
    <p:sldId id="279"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45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29"/>
          <p:cNvSpPr>
            <a:spLocks noGrp="1"/>
          </p:cNvSpPr>
          <p:nvPr>
            <p:ph type="dt" sz="half" idx="10"/>
          </p:nvPr>
        </p:nvSpPr>
        <p:spPr/>
        <p:txBody>
          <a:bodyPr/>
          <a:lstStyle>
            <a:lvl1pPr>
              <a:defRPr/>
            </a:lvl1pPr>
          </a:lstStyle>
          <a:p>
            <a:pPr>
              <a:defRPr/>
            </a:pPr>
            <a:fld id="{44168C1D-868D-4C16-B094-3016D1DD764B}" type="datetimeFigureOut">
              <a:rPr lang="en-US"/>
              <a:pPr>
                <a:defRPr/>
              </a:pPr>
              <a:t>10/5/2009</a:t>
            </a:fld>
            <a:endParaRPr lang="en-US"/>
          </a:p>
        </p:txBody>
      </p:sp>
      <p:sp>
        <p:nvSpPr>
          <p:cNvPr id="7" name="Footer Placeholder 18"/>
          <p:cNvSpPr>
            <a:spLocks noGrp="1"/>
          </p:cNvSpPr>
          <p:nvPr>
            <p:ph type="ftr" sz="quarter" idx="11"/>
          </p:nvPr>
        </p:nvSpPr>
        <p:spPr/>
        <p:txBody>
          <a:bodyPr/>
          <a:lstStyle>
            <a:lvl1pPr>
              <a:defRPr/>
            </a:lvl1pPr>
          </a:lstStyle>
          <a:p>
            <a:pPr>
              <a:defRPr/>
            </a:pPr>
            <a:endParaRPr lang="en-US"/>
          </a:p>
        </p:txBody>
      </p:sp>
      <p:sp>
        <p:nvSpPr>
          <p:cNvPr id="8" name="Slide Number Placeholder 26"/>
          <p:cNvSpPr>
            <a:spLocks noGrp="1"/>
          </p:cNvSpPr>
          <p:nvPr>
            <p:ph type="sldNum" sz="quarter" idx="12"/>
          </p:nvPr>
        </p:nvSpPr>
        <p:spPr/>
        <p:txBody>
          <a:bodyPr/>
          <a:lstStyle>
            <a:lvl1pPr>
              <a:defRPr/>
            </a:lvl1pPr>
          </a:lstStyle>
          <a:p>
            <a:pPr>
              <a:defRPr/>
            </a:pPr>
            <a:fld id="{F5FB57C6-4CD6-43BF-BCA3-638B65E6A0D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5106315-4C75-4B55-9D9F-E3E3501E4E24}" type="datetimeFigureOut">
              <a:rPr lang="en-US"/>
              <a:pPr>
                <a:defRPr/>
              </a:pPr>
              <a:t>10/5/2009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7E19C63-BC4D-44FB-85EB-A655EA628E3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CA28329-C3CD-4663-BCE6-3A204BC58A6E}" type="datetimeFigureOut">
              <a:rPr lang="en-US"/>
              <a:pPr>
                <a:defRPr/>
              </a:pPr>
              <a:t>10/5/2009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A00297E-CE54-41BB-9CCD-79534ADAAA9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D037A65-DBE7-46D3-B7F7-6099D521C4DD}" type="datetimeFigureOut">
              <a:rPr lang="en-US"/>
              <a:pPr>
                <a:defRPr/>
              </a:pPr>
              <a:t>10/5/2009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F8372D7-16DE-40D7-9CA7-FDF6CDA54D1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14CFD014-DAD8-4880-B221-FC16FADDFC8D}" type="datetimeFigureOut">
              <a:rPr lang="en-US"/>
              <a:pPr>
                <a:defRPr/>
              </a:pPr>
              <a:t>10/5/2009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4785762-2A10-4DB5-BD7A-E3A698693D5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EE3DDA56-F187-475C-9C14-396B14E39DFA}" type="datetimeFigureOut">
              <a:rPr lang="en-US"/>
              <a:pPr>
                <a:defRPr/>
              </a:pPr>
              <a:t>10/5/2009</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D27ABC71-EF8B-49D5-9282-C766D19349A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CB369E5E-06A1-4F1F-9E9E-5E636CD5E9B9}" type="datetimeFigureOut">
              <a:rPr lang="en-US"/>
              <a:pPr>
                <a:defRPr/>
              </a:pPr>
              <a:t>10/5/2009</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A734F724-5BDE-4CC2-8B9B-A773859BB1D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E9D5DC87-CF5D-4B51-A838-FB477637A925}" type="datetimeFigureOut">
              <a:rPr lang="en-US"/>
              <a:pPr>
                <a:defRPr/>
              </a:pPr>
              <a:t>10/5/2009</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77878E1B-4151-4619-97A5-E658741CBF3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C711530-60DE-4BE5-85D4-A39B9E9F4FC7}" type="datetimeFigureOut">
              <a:rPr lang="en-US"/>
              <a:pPr>
                <a:defRPr/>
              </a:pPr>
              <a:t>10/5/2009</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314CFF6-3477-4803-9ED6-CE803DDFA26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B6B0551B-47C8-40EB-AFD2-DE14B6E62082}" type="datetimeFigureOut">
              <a:rPr lang="en-US"/>
              <a:pPr>
                <a:defRPr/>
              </a:pPr>
              <a:t>10/5/2009</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9B186FC3-F12B-4135-BF65-DABAD2A64F8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218EA8B2-741A-497D-88EE-365EDD5D2560}" type="datetimeFigureOut">
              <a:rPr lang="en-US"/>
              <a:pPr>
                <a:defRPr/>
              </a:pPr>
              <a:t>10/5/2009</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51C899DA-0CE4-41DC-AF49-EDB27EF59AA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a:solidFill>
                  <a:schemeClr val="tx2">
                    <a:shade val="50000"/>
                  </a:schemeClr>
                </a:solidFill>
                <a:latin typeface="+mn-lt"/>
              </a:defRPr>
            </a:lvl1pPr>
          </a:lstStyle>
          <a:p>
            <a:pPr>
              <a:defRPr/>
            </a:pPr>
            <a:fld id="{C6FB7950-B868-4097-BFC6-19328017A7A6}" type="datetimeFigureOut">
              <a:rPr lang="en-US"/>
              <a:pPr>
                <a:defRPr/>
              </a:pPr>
              <a:t>10/5/2009</a:t>
            </a:fld>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a:solidFill>
                  <a:schemeClr val="tx2">
                    <a:shade val="50000"/>
                  </a:schemeClr>
                </a:solidFill>
                <a:latin typeface="+mn-lt"/>
              </a:defRPr>
            </a:lvl1pPr>
          </a:lstStyle>
          <a:p>
            <a:pPr>
              <a:defRPr/>
            </a:pPr>
            <a:fld id="{8E2603D3-5EDC-47DE-9B51-21CB2611493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07" r:id="rId1"/>
    <p:sldLayoutId id="2147483801" r:id="rId2"/>
    <p:sldLayoutId id="2147483808" r:id="rId3"/>
    <p:sldLayoutId id="2147483802" r:id="rId4"/>
    <p:sldLayoutId id="2147483809" r:id="rId5"/>
    <p:sldLayoutId id="2147483803" r:id="rId6"/>
    <p:sldLayoutId id="2147483804" r:id="rId7"/>
    <p:sldLayoutId id="2147483810" r:id="rId8"/>
    <p:sldLayoutId id="2147483811" r:id="rId9"/>
    <p:sldLayoutId id="2147483805" r:id="rId10"/>
    <p:sldLayoutId id="2147483806" r:id="rId11"/>
  </p:sldLayoutIdLst>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chmidtc@cc.umanitoba.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defRPr/>
            </a:pPr>
            <a:r>
              <a:rPr sz="3600" smtClean="0"/>
              <a:t>English as an Additional Language (EAL) Immigrant Youth in Rural Manitoba: Issues of Education and Engagement</a:t>
            </a:r>
            <a:endParaRPr sz="3600"/>
          </a:p>
        </p:txBody>
      </p:sp>
      <p:sp>
        <p:nvSpPr>
          <p:cNvPr id="7171" name="Subtitle 4"/>
          <p:cNvSpPr>
            <a:spLocks noGrp="1"/>
          </p:cNvSpPr>
          <p:nvPr>
            <p:ph type="subTitle" idx="1"/>
          </p:nvPr>
        </p:nvSpPr>
        <p:spPr>
          <a:xfrm>
            <a:off x="433388" y="1544638"/>
            <a:ext cx="6480175" cy="1752600"/>
          </a:xfrm>
        </p:spPr>
        <p:txBody>
          <a:bodyPr/>
          <a:lstStyle/>
          <a:p>
            <a:pPr eaLnBrk="1" hangingPunct="1"/>
            <a:r>
              <a:rPr lang="en-US" smtClean="0"/>
              <a:t>Clea Schmidt, Faculty of Education</a:t>
            </a:r>
          </a:p>
          <a:p>
            <a:pPr eaLnBrk="1" hangingPunct="1"/>
            <a:r>
              <a:rPr lang="en-US" smtClean="0"/>
              <a:t>University of Manitoba </a:t>
            </a:r>
            <a:r>
              <a:rPr lang="en-US" smtClean="0">
                <a:hlinkClick r:id="rId2"/>
              </a:rPr>
              <a:t>schmidtc@cc.umanitoba.ca</a:t>
            </a:r>
            <a:endParaRPr lang="en-US" smtClean="0"/>
          </a:p>
          <a:p>
            <a:pPr eaLnBrk="1" hangingPunct="1"/>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4294967295"/>
          </p:nvPr>
        </p:nvSpPr>
        <p:spPr>
          <a:xfrm>
            <a:off x="838200" y="1524000"/>
            <a:ext cx="7467600" cy="4525963"/>
          </a:xfrm>
        </p:spPr>
        <p:txBody>
          <a:bodyPr/>
          <a:lstStyle/>
          <a:p>
            <a:pPr>
              <a:buFont typeface="Wingdings 2" pitchFamily="18" charset="2"/>
              <a:buNone/>
            </a:pPr>
            <a:r>
              <a:rPr lang="en-US" smtClean="0"/>
              <a:t>I came to school like a blind man, unable to see anything because I had no English.  Nobody came to speak with me.</a:t>
            </a:r>
          </a:p>
          <a:p>
            <a:pPr>
              <a:buFont typeface="Wingdings 2" pitchFamily="18" charset="2"/>
              <a:buNone/>
            </a:pPr>
            <a:endParaRPr lang="en-US" smtClean="0"/>
          </a:p>
          <a:p>
            <a:pPr>
              <a:buFont typeface="Wingdings 2" pitchFamily="18" charset="2"/>
              <a:buNone/>
            </a:pPr>
            <a:r>
              <a:rPr lang="en-US" smtClean="0"/>
              <a:t>					-HSD Student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4294967295"/>
          </p:nvPr>
        </p:nvSpPr>
        <p:spPr>
          <a:xfrm>
            <a:off x="838200" y="1219200"/>
            <a:ext cx="7467600" cy="4525963"/>
          </a:xfrm>
        </p:spPr>
        <p:txBody>
          <a:bodyPr/>
          <a:lstStyle/>
          <a:p>
            <a:pPr>
              <a:buFont typeface="Wingdings 2" pitchFamily="18" charset="2"/>
              <a:buNone/>
            </a:pPr>
            <a:r>
              <a:rPr lang="en-CA" smtClean="0"/>
              <a:t>I think what really helped was , if you’re in a group of people who speak the same language as you.  So if it’s the first day and you’re here and you meet people that have been here for a year and  they can talk for you, you can talk to them and they can translate easier.</a:t>
            </a:r>
          </a:p>
          <a:p>
            <a:pPr>
              <a:buFont typeface="Wingdings 2" pitchFamily="18" charset="2"/>
              <a:buNone/>
            </a:pPr>
            <a:r>
              <a:rPr lang="en-CA" smtClean="0"/>
              <a:t>					-HSD Student </a:t>
            </a:r>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4294967295"/>
          </p:nvPr>
        </p:nvSpPr>
        <p:spPr>
          <a:xfrm>
            <a:off x="0" y="609600"/>
            <a:ext cx="8610600" cy="6019800"/>
          </a:xfrm>
        </p:spPr>
        <p:txBody>
          <a:bodyPr/>
          <a:lstStyle/>
          <a:p>
            <a:pPr eaLnBrk="1" hangingPunct="1">
              <a:buFont typeface="Wingdings 3" pitchFamily="18" charset="2"/>
              <a:buNone/>
            </a:pPr>
            <a:r>
              <a:rPr lang="en-US" sz="2800" smtClean="0"/>
              <a:t>When I visit school, I see the homeroom teacher and other subject teachers as well. I usually ask them if my children have been doing well, then they mostly answer me in such ways that it’s getting better… and he/she needs this or that area a little bit more. Once, something happened. It was a computer teacher…my child used a lot of computer at home, so she knows a lot about computers. But she didn’t express herself in the classroom...thus, the [computer] teacher assumed that she didn’t know much about computers, and told me that he had no idea if my daughter knows computers or not.			</a:t>
            </a:r>
          </a:p>
          <a:p>
            <a:pPr eaLnBrk="1" hangingPunct="1">
              <a:buFont typeface="Wingdings 3" pitchFamily="18" charset="2"/>
              <a:buNone/>
            </a:pPr>
            <a:r>
              <a:rPr lang="en-US" sz="2800" smtClean="0"/>
              <a:t>						-HSD Parent</a:t>
            </a:r>
          </a:p>
          <a:p>
            <a:pPr eaLnBrk="1" hangingPunct="1">
              <a:buFont typeface="Wingdings 2" pitchFamily="18" charset="2"/>
              <a:buNone/>
            </a:pPr>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4294967295"/>
          </p:nvPr>
        </p:nvSpPr>
        <p:spPr>
          <a:xfrm>
            <a:off x="0" y="533400"/>
            <a:ext cx="8839200" cy="5592763"/>
          </a:xfrm>
        </p:spPr>
        <p:txBody>
          <a:bodyPr/>
          <a:lstStyle/>
          <a:p>
            <a:pPr eaLnBrk="1" hangingPunct="1">
              <a:buFont typeface="Wingdings 3" pitchFamily="18" charset="2"/>
              <a:buNone/>
            </a:pPr>
            <a:r>
              <a:rPr lang="en-US" sz="2800" smtClean="0"/>
              <a:t>[We’ve had] next to no contact other than a school event and an attempt to converse with the teacher who did not understand or try to understand us.  A challenge we face as immigrants is wanting to express ourselves clearly but not being able to.  This makes us more fearful to attempt communication because we do not want to be misunderstood.  We fear we would only be further misunderstood by this teacher and so, though we would like to have more contact with her, we feel she is rather unapproachable.									</a:t>
            </a:r>
          </a:p>
          <a:p>
            <a:pPr eaLnBrk="1" hangingPunct="1">
              <a:buFont typeface="Wingdings 3" pitchFamily="18" charset="2"/>
              <a:buNone/>
            </a:pPr>
            <a:r>
              <a:rPr lang="en-US" sz="2800" smtClean="0"/>
              <a:t>						-HSD Parent</a:t>
            </a:r>
          </a:p>
          <a:p>
            <a:pPr eaLnBrk="1" hangingPunct="1">
              <a:buFont typeface="Wingdings 2" pitchFamily="18" charset="2"/>
              <a:buNone/>
            </a:pPr>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HSD Teachers’ and Administrators’ Perspectives</a:t>
            </a:r>
          </a:p>
        </p:txBody>
      </p:sp>
      <p:sp>
        <p:nvSpPr>
          <p:cNvPr id="20483" name="Content Placeholder 2"/>
          <p:cNvSpPr>
            <a:spLocks noGrp="1"/>
          </p:cNvSpPr>
          <p:nvPr>
            <p:ph idx="1"/>
          </p:nvPr>
        </p:nvSpPr>
        <p:spPr/>
        <p:txBody>
          <a:bodyPr/>
          <a:lstStyle/>
          <a:p>
            <a:r>
              <a:rPr lang="en-US" smtClean="0"/>
              <a:t>Perceptions of the value of vocational education</a:t>
            </a:r>
          </a:p>
          <a:p>
            <a:r>
              <a:rPr lang="en-US" smtClean="0"/>
              <a:t>Relationship-building between schools and EAL families</a:t>
            </a:r>
          </a:p>
          <a:p>
            <a:r>
              <a:rPr lang="en-US" smtClean="0"/>
              <a:t>Multilingual staff as resource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4294967295"/>
          </p:nvPr>
        </p:nvSpPr>
        <p:spPr>
          <a:xfrm>
            <a:off x="228600" y="914400"/>
            <a:ext cx="8763000" cy="5059363"/>
          </a:xfrm>
        </p:spPr>
        <p:txBody>
          <a:bodyPr/>
          <a:lstStyle/>
          <a:p>
            <a:pPr>
              <a:buFont typeface="Wingdings 2" pitchFamily="18" charset="2"/>
              <a:buNone/>
            </a:pPr>
            <a:r>
              <a:rPr lang="en-US" smtClean="0"/>
              <a:t>In Germany they have not had the same socioeconomic stratification based on trades that we do in Canada.  We look at professions of doctor, lawyer, you know ‘oh, those are really something’, so that’s what you go to university for.  Carpenters, bricklayers, ‘yeah whatever, that’s if you’re not really good at anything you can go ahead and do that…that is sort of what our Canadian mentality has been, although interestingly our wages no longer show that. </a:t>
            </a:r>
          </a:p>
          <a:p>
            <a:pPr>
              <a:buFont typeface="Wingdings 2" pitchFamily="18" charset="2"/>
              <a:buNone/>
            </a:pPr>
            <a:r>
              <a:rPr lang="en-US" smtClean="0"/>
              <a:t>					–Teacher, HSD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4294967295"/>
          </p:nvPr>
        </p:nvSpPr>
        <p:spPr>
          <a:xfrm>
            <a:off x="609600" y="1143000"/>
            <a:ext cx="7467600" cy="4525963"/>
          </a:xfrm>
        </p:spPr>
        <p:txBody>
          <a:bodyPr/>
          <a:lstStyle/>
          <a:p>
            <a:pPr>
              <a:buFont typeface="Wingdings 3" pitchFamily="18" charset="2"/>
              <a:buNone/>
            </a:pPr>
            <a:r>
              <a:rPr lang="en-US" smtClean="0"/>
              <a:t>Whereas in Germany that doesn’t exist. …So there’s a sense of if you’re training to become a technician you are going to be a top notch technician.  If you are going to be a machinist you are going to be the best machinist there is.  And they will be.  And they take their work very seriously and do it with significant pride and proficiency and efficiency.</a:t>
            </a:r>
          </a:p>
          <a:p>
            <a:pPr>
              <a:buFont typeface="Wingdings 3" pitchFamily="18" charset="2"/>
              <a:buNone/>
            </a:pPr>
            <a:r>
              <a:rPr lang="en-US" smtClean="0"/>
              <a:t>					-Teacher, HSD</a:t>
            </a:r>
          </a:p>
          <a:p>
            <a:pPr>
              <a:buFont typeface="Wingdings 2" pitchFamily="18" charset="2"/>
              <a:buNone/>
            </a:pPr>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4294967295"/>
          </p:nvPr>
        </p:nvSpPr>
        <p:spPr>
          <a:xfrm>
            <a:off x="838200" y="1524000"/>
            <a:ext cx="7467600" cy="4525963"/>
          </a:xfrm>
        </p:spPr>
        <p:txBody>
          <a:bodyPr/>
          <a:lstStyle/>
          <a:p>
            <a:pPr>
              <a:buFont typeface="Wingdings 2" pitchFamily="18" charset="2"/>
              <a:buNone/>
            </a:pPr>
            <a:r>
              <a:rPr lang="en-US" smtClean="0"/>
              <a:t>When I look at this community, I think on the exterior we appear as a fairly welcoming group, but more deep down we’re very reserved and we don’t engage.  We’ll be friendly at school, but not speak outside of school.  And my sense is a lot of foreigners when they arrive here [have] no family.</a:t>
            </a:r>
          </a:p>
          <a:p>
            <a:pPr>
              <a:buFont typeface="Wingdings 2" pitchFamily="18" charset="2"/>
              <a:buNone/>
            </a:pPr>
            <a:r>
              <a:rPr lang="en-US" smtClean="0"/>
              <a:t>					-HSD Teacher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4294967295"/>
          </p:nvPr>
        </p:nvSpPr>
        <p:spPr>
          <a:xfrm>
            <a:off x="762000" y="1295400"/>
            <a:ext cx="7467600" cy="4525963"/>
          </a:xfrm>
        </p:spPr>
        <p:txBody>
          <a:bodyPr/>
          <a:lstStyle/>
          <a:p>
            <a:pPr>
              <a:buFont typeface="Wingdings 2" pitchFamily="18" charset="2"/>
              <a:buNone/>
            </a:pPr>
            <a:r>
              <a:rPr lang="en-US" smtClean="0"/>
              <a:t>Something that I was very hesitant to do at first and now would be less so is attempt to communicate with parents, even if it’s not really that successful.  You know, to make the contact despite my shortcomings in whatever language they’re speaking and theirs in mine and to make the human contact even though language is a barrier.</a:t>
            </a:r>
          </a:p>
          <a:p>
            <a:pPr>
              <a:buFont typeface="Wingdings 2" pitchFamily="18" charset="2"/>
              <a:buNone/>
            </a:pPr>
            <a:r>
              <a:rPr lang="en-US" smtClean="0"/>
              <a:t>					-HSD Teacher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4294967295"/>
          </p:nvPr>
        </p:nvSpPr>
        <p:spPr>
          <a:xfrm>
            <a:off x="838200" y="762000"/>
            <a:ext cx="7467600" cy="4525963"/>
          </a:xfrm>
        </p:spPr>
        <p:txBody>
          <a:bodyPr/>
          <a:lstStyle/>
          <a:p>
            <a:pPr>
              <a:buFont typeface="Wingdings 2" pitchFamily="18" charset="2"/>
              <a:buNone/>
            </a:pPr>
            <a:r>
              <a:rPr lang="en-US" smtClean="0"/>
              <a:t>These kids are coming here with German as a gift…what can the school do to harness this as a gift, instead of a problem that needs to be suppressed and drowned in English?  ‘Cause the kids are going to learn English no matter what.  When are we going to start having German classes taught by parents or people who have high levels of German?</a:t>
            </a:r>
          </a:p>
          <a:p>
            <a:pPr>
              <a:buFont typeface="Wingdings 2" pitchFamily="18" charset="2"/>
              <a:buNone/>
            </a:pPr>
            <a:r>
              <a:rPr lang="en-US" smtClean="0"/>
              <a:t>					-HSD Teacher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Manitoba Context</a:t>
            </a:r>
          </a:p>
        </p:txBody>
      </p:sp>
      <p:sp>
        <p:nvSpPr>
          <p:cNvPr id="8195" name="Content Placeholder 2"/>
          <p:cNvSpPr>
            <a:spLocks noGrp="1"/>
          </p:cNvSpPr>
          <p:nvPr>
            <p:ph idx="1"/>
          </p:nvPr>
        </p:nvSpPr>
        <p:spPr/>
        <p:txBody>
          <a:bodyPr/>
          <a:lstStyle/>
          <a:p>
            <a:pPr eaLnBrk="1" hangingPunct="1"/>
            <a:r>
              <a:rPr lang="en-US" smtClean="0"/>
              <a:t>Provincial population of 1.2 million</a:t>
            </a:r>
          </a:p>
          <a:p>
            <a:pPr eaLnBrk="1" hangingPunct="1"/>
            <a:r>
              <a:rPr lang="en-US" smtClean="0"/>
              <a:t>Provincial Nominee Program (PNP) has as its annual target 20,000 immigrants </a:t>
            </a:r>
          </a:p>
          <a:p>
            <a:pPr eaLnBrk="1" hangingPunct="1"/>
            <a:r>
              <a:rPr lang="en-US" smtClean="0"/>
              <a:t>Top source countries: the Philippines, Germany, India, China, and Korea </a:t>
            </a:r>
          </a:p>
          <a:p>
            <a:pPr eaLnBrk="1" hangingPunct="1"/>
            <a:r>
              <a:rPr lang="en-US" smtClean="0"/>
              <a:t>Majority of newcomers between the age of 0-24</a:t>
            </a:r>
          </a:p>
          <a:p>
            <a:pPr eaLnBrk="1" hangingPunct="1"/>
            <a:r>
              <a:rPr lang="en-US" smtClean="0"/>
              <a:t>Settlement outside of urban areas</a:t>
            </a:r>
          </a:p>
          <a:p>
            <a:pPr eaLnBrk="1" hangingPunct="1"/>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4294967295"/>
          </p:nvPr>
        </p:nvSpPr>
        <p:spPr>
          <a:xfrm>
            <a:off x="381000" y="228600"/>
            <a:ext cx="8458200" cy="4525963"/>
          </a:xfrm>
        </p:spPr>
        <p:txBody>
          <a:bodyPr/>
          <a:lstStyle/>
          <a:p>
            <a:pPr>
              <a:buFont typeface="Wingdings 2" pitchFamily="18" charset="2"/>
              <a:buNone/>
            </a:pPr>
            <a:r>
              <a:rPr lang="en-US" smtClean="0"/>
              <a:t>In my early in-servicing, I was very much stressing the need for teachers to be sensitive, to be culturally sensitive to our newcomers and their families.  Stressing the point that school systems are culturally created, they are not universal practices or formats or structures.  And it would be very unfair to assume that students would automatically know about not running in the hallways or about how to address problems and issues on the playground or about paying attention to the teacher.</a:t>
            </a:r>
          </a:p>
          <a:p>
            <a:pPr>
              <a:buFont typeface="Wingdings 2" pitchFamily="18" charset="2"/>
              <a:buNone/>
            </a:pPr>
            <a:r>
              <a:rPr lang="en-US" smtClean="0"/>
              <a:t>					-HSD Teacher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4294967295"/>
          </p:nvPr>
        </p:nvSpPr>
        <p:spPr>
          <a:xfrm>
            <a:off x="0" y="609600"/>
            <a:ext cx="8763000" cy="5516563"/>
          </a:xfrm>
        </p:spPr>
        <p:txBody>
          <a:bodyPr/>
          <a:lstStyle/>
          <a:p>
            <a:pPr eaLnBrk="1" hangingPunct="1">
              <a:buFont typeface="Wingdings 3" pitchFamily="18" charset="2"/>
              <a:buNone/>
            </a:pPr>
            <a:r>
              <a:rPr lang="en-US" smtClean="0"/>
              <a:t>It was almost palpable the shift that was occurring, because they were listening, it was in their language and we were explaining things.  And after we did all of that, we rang the bell and we brought the kids in and we all ate together in the gym.  And I told all of my staff members and I found out who speaks High German and Low German and I said, ‘one of you per table.  I don’t want you wasting this resource, you know?’ ”</a:t>
            </a:r>
          </a:p>
          <a:p>
            <a:pPr eaLnBrk="1" hangingPunct="1">
              <a:buFont typeface="Wingdings 3" pitchFamily="18" charset="2"/>
              <a:buNone/>
            </a:pPr>
            <a:r>
              <a:rPr lang="en-US" smtClean="0"/>
              <a:t>				- School Administrator</a:t>
            </a:r>
          </a:p>
          <a:p>
            <a:pPr eaLnBrk="1" hangingPunct="1"/>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z="4000" smtClean="0"/>
              <a:t>Action Plan for Ethnocultural Equity (MECY, 2006)</a:t>
            </a:r>
          </a:p>
        </p:txBody>
      </p:sp>
      <p:sp>
        <p:nvSpPr>
          <p:cNvPr id="28675" name="Content Placeholder 2"/>
          <p:cNvSpPr>
            <a:spLocks noGrp="1"/>
          </p:cNvSpPr>
          <p:nvPr>
            <p:ph idx="1"/>
          </p:nvPr>
        </p:nvSpPr>
        <p:spPr/>
        <p:txBody>
          <a:bodyPr/>
          <a:lstStyle/>
          <a:p>
            <a:r>
              <a:rPr lang="en-US" sz="2800" smtClean="0"/>
              <a:t>The need to build a more inclusive and representative teacher force was a common theme at virtually every consultation session. While some acknowledged that there were increased numbers of educators of diverse backgrounds working as teachers and in other related roles, most participants expressed the view that teachers and administrators do not reflect the rich diversity of peoples and cultures that are present in our communities.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Research</a:t>
            </a:r>
          </a:p>
        </p:txBody>
      </p:sp>
      <p:sp>
        <p:nvSpPr>
          <p:cNvPr id="9219" name="Content Placeholder 2"/>
          <p:cNvSpPr>
            <a:spLocks noGrp="1"/>
          </p:cNvSpPr>
          <p:nvPr>
            <p:ph idx="1"/>
          </p:nvPr>
        </p:nvSpPr>
        <p:spPr/>
        <p:txBody>
          <a:bodyPr/>
          <a:lstStyle/>
          <a:p>
            <a:pPr eaLnBrk="1" hangingPunct="1"/>
            <a:r>
              <a:rPr lang="en-US" smtClean="0"/>
              <a:t>Goal: To document the successes and challenges of EAL youth in rural MB</a:t>
            </a:r>
          </a:p>
          <a:p>
            <a:pPr eaLnBrk="1" hangingPunct="1">
              <a:buFont typeface="Wingdings 2" pitchFamily="18" charset="2"/>
              <a:buNone/>
            </a:pPr>
            <a:endParaRPr lang="en-US" smtClean="0"/>
          </a:p>
          <a:p>
            <a:pPr eaLnBrk="1" hangingPunct="1"/>
            <a:r>
              <a:rPr lang="en-US" smtClean="0"/>
              <a:t>Mixed methods approach combining analysis of 3000 student records, plus focus groups and interviews with English as an additional language (EAL) students, parents, and teachers (total of 40 participants)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Collaborative Partnership</a:t>
            </a:r>
          </a:p>
        </p:txBody>
      </p:sp>
      <p:sp>
        <p:nvSpPr>
          <p:cNvPr id="10243" name="Content Placeholder 2"/>
          <p:cNvSpPr>
            <a:spLocks noGrp="1"/>
          </p:cNvSpPr>
          <p:nvPr>
            <p:ph idx="1"/>
          </p:nvPr>
        </p:nvSpPr>
        <p:spPr/>
        <p:txBody>
          <a:bodyPr/>
          <a:lstStyle/>
          <a:p>
            <a:pPr eaLnBrk="1" hangingPunct="1"/>
            <a:r>
              <a:rPr lang="en-US" smtClean="0"/>
              <a:t>Hanover School Division</a:t>
            </a:r>
          </a:p>
          <a:p>
            <a:pPr eaLnBrk="1" hangingPunct="1"/>
            <a:r>
              <a:rPr lang="en-US" smtClean="0"/>
              <a:t>Faculty of Education, University of Manitoba</a:t>
            </a:r>
          </a:p>
          <a:p>
            <a:pPr eaLnBrk="1" hangingPunct="1"/>
            <a:r>
              <a:rPr lang="en-US" smtClean="0"/>
              <a:t>Manitoba Education, Citizenship and Youth</a:t>
            </a:r>
          </a:p>
          <a:p>
            <a:pPr eaLnBrk="1" hangingPunct="1"/>
            <a:r>
              <a:rPr lang="en-US" smtClean="0"/>
              <a:t>Manitoba Education Research Network</a:t>
            </a:r>
          </a:p>
          <a:p>
            <a:pPr eaLnBrk="1" hangingPunct="1">
              <a:buFont typeface="Wingdings 2" pitchFamily="18" charset="2"/>
              <a:buNone/>
            </a:pPr>
            <a:endParaRPr lang="en-US" smtClean="0"/>
          </a:p>
          <a:p>
            <a:pPr eaLnBrk="1" hangingPunct="1">
              <a:buFont typeface="Wingdings 2" pitchFamily="18" charset="2"/>
              <a:buNone/>
            </a:pPr>
            <a:r>
              <a:rPr lang="en-US" smtClean="0"/>
              <a:t>Research funded by the Prairie Metropolis Centre and MERN</a:t>
            </a:r>
          </a:p>
          <a:p>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Changing Demographics of Hanover SD</a:t>
            </a:r>
          </a:p>
        </p:txBody>
      </p:sp>
      <p:sp>
        <p:nvSpPr>
          <p:cNvPr id="11267" name="Content Placeholder 2"/>
          <p:cNvSpPr>
            <a:spLocks noGrp="1"/>
          </p:cNvSpPr>
          <p:nvPr>
            <p:ph idx="1"/>
          </p:nvPr>
        </p:nvSpPr>
        <p:spPr/>
        <p:txBody>
          <a:bodyPr/>
          <a:lstStyle/>
          <a:p>
            <a:pPr eaLnBrk="1" hangingPunct="1"/>
            <a:r>
              <a:rPr lang="en-US" smtClean="0"/>
              <a:t>Over the past 11 years, the population of EAL learners in HSD has grown from 23 to over 1300 students</a:t>
            </a:r>
          </a:p>
          <a:p>
            <a:pPr eaLnBrk="1" hangingPunct="1"/>
            <a:r>
              <a:rPr lang="en-US" smtClean="0"/>
              <a:t>Now the 6</a:t>
            </a:r>
            <a:r>
              <a:rPr lang="en-US" baseline="30000" smtClean="0"/>
              <a:t>th</a:t>
            </a:r>
            <a:r>
              <a:rPr lang="en-US" smtClean="0"/>
              <a:t> largest school division in MB and 2</a:t>
            </a:r>
            <a:r>
              <a:rPr lang="en-US" baseline="30000" smtClean="0"/>
              <a:t>nd</a:t>
            </a:r>
            <a:r>
              <a:rPr lang="en-US" smtClean="0"/>
              <a:t> largest EAL population of all divisions</a:t>
            </a:r>
          </a:p>
          <a:p>
            <a:pPr eaLnBrk="1" hangingPunct="1"/>
            <a:r>
              <a:rPr lang="en-US" smtClean="0"/>
              <a:t>49 source countries for newcomers to Hanover (60% of newcomers are German-speaking)</a:t>
            </a:r>
          </a:p>
          <a:p>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457200"/>
            <a:ext cx="7467600" cy="1295400"/>
          </a:xfrm>
        </p:spPr>
        <p:txBody>
          <a:bodyPr/>
          <a:lstStyle/>
          <a:p>
            <a:r>
              <a:rPr lang="en-US" sz="4400" smtClean="0"/>
              <a:t>Some of the main groups of newcomers to HSD include:</a:t>
            </a:r>
            <a:br>
              <a:rPr lang="en-US" sz="4400" smtClean="0"/>
            </a:br>
            <a:endParaRPr lang="en-US" sz="4400" smtClean="0"/>
          </a:p>
        </p:txBody>
      </p:sp>
      <p:sp>
        <p:nvSpPr>
          <p:cNvPr id="12291" name="Content Placeholder 2"/>
          <p:cNvSpPr>
            <a:spLocks noGrp="1"/>
          </p:cNvSpPr>
          <p:nvPr>
            <p:ph idx="1"/>
          </p:nvPr>
        </p:nvSpPr>
        <p:spPr/>
        <p:txBody>
          <a:bodyPr/>
          <a:lstStyle/>
          <a:p>
            <a:r>
              <a:rPr lang="en-US" smtClean="0"/>
              <a:t>German families coming from school systems in which apprenticeship is common and who have been recruited to MB under the PNP as skilled workers; also may seek larger pieces of land on which to raise families</a:t>
            </a:r>
          </a:p>
          <a:p>
            <a:r>
              <a:rPr lang="en-US" smtClean="0"/>
              <a:t>Filipino families seeking work</a:t>
            </a:r>
          </a:p>
          <a:p>
            <a:r>
              <a:rPr lang="en-US" smtClean="0"/>
              <a:t>Paraguayan families coming from a religious education system that may have ended at Gr. 6 </a:t>
            </a:r>
          </a:p>
          <a:p>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p:cNvSpPr>
            <a:spLocks noGrp="1"/>
          </p:cNvSpPr>
          <p:nvPr>
            <p:ph type="title"/>
          </p:nvPr>
        </p:nvSpPr>
        <p:spPr/>
        <p:txBody>
          <a:bodyPr/>
          <a:lstStyle/>
          <a:p>
            <a:r>
              <a:rPr lang="en-US" smtClean="0"/>
              <a:t>Research Questions</a:t>
            </a:r>
          </a:p>
        </p:txBody>
      </p:sp>
      <p:sp>
        <p:nvSpPr>
          <p:cNvPr id="13315" name="Content Placeholder 2"/>
          <p:cNvSpPr>
            <a:spLocks noGrp="1"/>
          </p:cNvSpPr>
          <p:nvPr>
            <p:ph idx="1"/>
          </p:nvPr>
        </p:nvSpPr>
        <p:spPr>
          <a:xfrm>
            <a:off x="381000" y="1219200"/>
            <a:ext cx="7467600" cy="4525963"/>
          </a:xfrm>
        </p:spPr>
        <p:txBody>
          <a:bodyPr/>
          <a:lstStyle/>
          <a:p>
            <a:pPr marL="365760" indent="-256032" eaLnBrk="1" fontAlgn="auto" hangingPunct="1">
              <a:spcAft>
                <a:spcPts val="0"/>
              </a:spcAft>
              <a:buFont typeface="Wingdings 3"/>
              <a:buChar char=""/>
              <a:defRPr/>
            </a:pPr>
            <a:r>
              <a:rPr lang="en-US" sz="2800" dirty="0" smtClean="0"/>
              <a:t>What successes and challenges are experienced by English as an Additional Language (EAL) learners and families in Hanover School Division (HSD)?</a:t>
            </a:r>
          </a:p>
          <a:p>
            <a:pPr marL="365760" indent="-256032" eaLnBrk="1" fontAlgn="auto" hangingPunct="1">
              <a:spcAft>
                <a:spcPts val="0"/>
              </a:spcAft>
              <a:buFont typeface="Wingdings 3"/>
              <a:buChar char=""/>
              <a:defRPr/>
            </a:pPr>
            <a:r>
              <a:rPr lang="en-US" sz="2800" dirty="0" smtClean="0"/>
              <a:t>How do EAL learners and parents in HSD define success? What are some of their academic, personal, and career goals?</a:t>
            </a:r>
          </a:p>
          <a:p>
            <a:pPr marL="365760" indent="-256032" eaLnBrk="1" fontAlgn="auto" hangingPunct="1">
              <a:spcAft>
                <a:spcPts val="0"/>
              </a:spcAft>
              <a:buFont typeface="Wingdings 3"/>
              <a:buChar char=""/>
              <a:defRPr/>
            </a:pPr>
            <a:r>
              <a:rPr lang="en-US" sz="2800" dirty="0" smtClean="0"/>
              <a:t>What are the experiences of HSD teachers working with EAL learners?</a:t>
            </a:r>
          </a:p>
          <a:p>
            <a:pPr marL="365760" indent="-256032" eaLnBrk="1" fontAlgn="auto" hangingPunct="1">
              <a:spcAft>
                <a:spcPts val="0"/>
              </a:spcAft>
              <a:buFont typeface="Wingdings 3"/>
              <a:buChar char=""/>
              <a:defRPr/>
            </a:pPr>
            <a:r>
              <a:rPr lang="en-US" sz="2800" dirty="0" smtClean="0"/>
              <a:t>How might the experiences of EAL learners, parents, and teachers inform divisional   policies and practices?</a:t>
            </a:r>
          </a:p>
          <a:p>
            <a:pPr eaLnBrk="1" hangingPunct="1">
              <a:defRPr/>
            </a:pPr>
            <a:endParaRPr lang="en-US" dirty="0" smtClean="0"/>
          </a:p>
          <a:p>
            <a:pPr eaLnBrk="1" hangingPunct="1">
              <a:defRPr/>
            </a:pPr>
            <a:endParaRPr lang="en-US" dirty="0" smtClean="0"/>
          </a:p>
          <a:p>
            <a:pPr>
              <a:defRPr/>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0"/>
            <a:ext cx="7467600" cy="1143000"/>
          </a:xfrm>
        </p:spPr>
        <p:txBody>
          <a:bodyPr/>
          <a:lstStyle/>
          <a:p>
            <a:pPr eaLnBrk="1" hangingPunct="1"/>
            <a:r>
              <a:rPr lang="en-US" smtClean="0"/>
              <a:t>Theoretical Framework</a:t>
            </a:r>
            <a:endParaRPr lang="en-US" sz="2800" smtClean="0"/>
          </a:p>
        </p:txBody>
      </p:sp>
      <p:sp>
        <p:nvSpPr>
          <p:cNvPr id="14339" name="Content Placeholder 2"/>
          <p:cNvSpPr>
            <a:spLocks noGrp="1"/>
          </p:cNvSpPr>
          <p:nvPr>
            <p:ph idx="1"/>
          </p:nvPr>
        </p:nvSpPr>
        <p:spPr>
          <a:xfrm>
            <a:off x="457200" y="1143000"/>
            <a:ext cx="8382000" cy="4983163"/>
          </a:xfrm>
        </p:spPr>
        <p:txBody>
          <a:bodyPr/>
          <a:lstStyle/>
          <a:p>
            <a:pPr eaLnBrk="1" hangingPunct="1">
              <a:buFont typeface="Wingdings 2" pitchFamily="18" charset="2"/>
              <a:buNone/>
            </a:pPr>
            <a:r>
              <a:rPr lang="en-US" smtClean="0"/>
              <a:t>“Educational institutions have traditionally not tolerated the value of subjective differences among student populations.  For the sake of securing the reproduction of the “cultural capital” of a society and its normative ideals and models, the institution of education in the West has promoted the vision of a relatively homogeneous community of learners working toward an idea of “academic excellence” narrowly defined according to standardized levels of progress and achievement.” </a:t>
            </a:r>
            <a:r>
              <a:rPr lang="en-US" sz="2400" smtClean="0"/>
              <a:t>(Trifonas, 2003, p. 2, drawing on Bourdieu and Passeron, 1992)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p:nvPr>
        </p:nvSpPr>
        <p:spPr/>
        <p:txBody>
          <a:bodyPr/>
          <a:lstStyle/>
          <a:p>
            <a:pPr eaLnBrk="1" hangingPunct="1"/>
            <a:r>
              <a:rPr lang="en-US" smtClean="0"/>
              <a:t>EAL Immigrant Families’ Perspectives</a:t>
            </a:r>
          </a:p>
        </p:txBody>
      </p:sp>
      <p:sp>
        <p:nvSpPr>
          <p:cNvPr id="15363" name="Content Placeholder 2"/>
          <p:cNvSpPr>
            <a:spLocks noGrp="1"/>
          </p:cNvSpPr>
          <p:nvPr>
            <p:ph idx="1"/>
          </p:nvPr>
        </p:nvSpPr>
        <p:spPr/>
        <p:txBody>
          <a:bodyPr/>
          <a:lstStyle/>
          <a:p>
            <a:pPr>
              <a:buFont typeface="Wingdings 2" pitchFamily="18" charset="2"/>
              <a:buNone/>
            </a:pPr>
            <a:r>
              <a:rPr lang="en-US" smtClean="0"/>
              <a:t>Themes:</a:t>
            </a:r>
          </a:p>
          <a:p>
            <a:r>
              <a:rPr lang="en-US" smtClean="0"/>
              <a:t>Initial receptions and supports</a:t>
            </a:r>
          </a:p>
          <a:p>
            <a:r>
              <a:rPr lang="en-US" smtClean="0"/>
              <a:t>Challenging the notion of difference as deficit; holding EAL learners to high standards</a:t>
            </a:r>
          </a:p>
          <a:p>
            <a:r>
              <a:rPr lang="en-US" smtClean="0"/>
              <a:t>Relationship-building between EAL families and schools</a:t>
            </a:r>
          </a:p>
          <a:p>
            <a:endParaRPr lang="en-US" smtClean="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266</TotalTime>
  <Words>1439</Words>
  <Application>Microsoft Office PowerPoint</Application>
  <PresentationFormat>On-screen Show (4:3)</PresentationFormat>
  <Paragraphs>70</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Franklin Gothic Book</vt:lpstr>
      <vt:lpstr>Wingdings 2</vt:lpstr>
      <vt:lpstr>Calibri</vt:lpstr>
      <vt:lpstr>Wingdings 3</vt:lpstr>
      <vt:lpstr>Technic</vt:lpstr>
      <vt:lpstr>English as an Additional Language (EAL) Immigrant Youth in Rural Manitoba: Issues of Education and Engagement</vt:lpstr>
      <vt:lpstr>Manitoba Context</vt:lpstr>
      <vt:lpstr>Research</vt:lpstr>
      <vt:lpstr>Collaborative Partnership</vt:lpstr>
      <vt:lpstr>Changing Demographics of Hanover SD</vt:lpstr>
      <vt:lpstr>Some of the main groups of newcomers to HSD include: </vt:lpstr>
      <vt:lpstr>Research Questions</vt:lpstr>
      <vt:lpstr>Theoretical Framework</vt:lpstr>
      <vt:lpstr>EAL Immigrant Families’ Perspectives</vt:lpstr>
      <vt:lpstr>Slide 10</vt:lpstr>
      <vt:lpstr>Slide 11</vt:lpstr>
      <vt:lpstr>Slide 12</vt:lpstr>
      <vt:lpstr>Slide 13</vt:lpstr>
      <vt:lpstr>HSD Teachers’ and Administrators’ Perspectives</vt:lpstr>
      <vt:lpstr>Slide 15</vt:lpstr>
      <vt:lpstr>Slide 16</vt:lpstr>
      <vt:lpstr>Slide 17</vt:lpstr>
      <vt:lpstr>Slide 18</vt:lpstr>
      <vt:lpstr>Slide 19</vt:lpstr>
      <vt:lpstr>Slide 20</vt:lpstr>
      <vt:lpstr>Slide 21</vt:lpstr>
      <vt:lpstr>Action Plan for Ethnocultural Equity (MECY, 2006)</vt:lpstr>
    </vt:vector>
  </TitlesOfParts>
  <Company>University of Manitoba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Responses to Cultural and Linguistic Diversity in Education Systems</dc:title>
  <dc:creator>schmidtc</dc:creator>
  <cp:lastModifiedBy>Lenise</cp:lastModifiedBy>
  <cp:revision>16</cp:revision>
  <dcterms:created xsi:type="dcterms:W3CDTF">2009-09-05T19:48:25Z</dcterms:created>
  <dcterms:modified xsi:type="dcterms:W3CDTF">2009-10-05T19:41:23Z</dcterms:modified>
</cp:coreProperties>
</file>